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16.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notesMasterIdLst>
    <p:notesMasterId r:id="rId11"/>
  </p:notesMasterIdLst>
  <p:sldIdLst>
    <p:sldId id="256" r:id="rId12"/>
    <p:sldId id="257" r:id="rId13"/>
    <p:sldId id="258" r:id="rId14"/>
    <p:sldId id="259" r:id="rId15"/>
    <p:sldId id="260" r:id="rId16"/>
    <p:sldId id="261" r:id="rId17"/>
    <p:sldId id="262" r:id="rId18"/>
    <p:sldId id="263" r:id="rId19"/>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chemeClr val="dk1"/>
                </a:solidFill>
                <a:latin typeface="Calibri Light"/>
              </a:rPr>
              <a:t>Click to move the slide</a:t>
            </a:r>
            <a:endParaRPr b="0" lang="en-US" sz="4400" spc="-1" strike="noStrike">
              <a:solidFill>
                <a:schemeClr val="dk1"/>
              </a:solidFill>
              <a:latin typeface="Calibri Light"/>
            </a:endParaRPr>
          </a:p>
        </p:txBody>
      </p:sp>
      <p:sp>
        <p:nvSpPr>
          <p:cNvPr id="4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A337261-8F99-4899-8CD4-CE0FCE7E8FA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685800" y="1143000"/>
            <a:ext cx="5486040" cy="3085920"/>
          </a:xfrm>
          <a:prstGeom prst="rect">
            <a:avLst/>
          </a:prstGeom>
          <a:ln w="0">
            <a:noFill/>
          </a:ln>
        </p:spPr>
      </p:sp>
      <p:sp>
        <p:nvSpPr>
          <p:cNvPr id="1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39"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8CCDFCB-AE8B-442B-B056-8495DD22681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42"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F6E4CC7-F2DC-44D8-9C32-272CBEF8CA6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685800" y="1143000"/>
            <a:ext cx="5486040" cy="3085920"/>
          </a:xfrm>
          <a:prstGeom prst="rect">
            <a:avLst/>
          </a:prstGeom>
          <a:ln w="0">
            <a:noFill/>
          </a:ln>
        </p:spPr>
      </p:sp>
      <p:sp>
        <p:nvSpPr>
          <p:cNvPr id="1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45"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542DC54-2C79-4359-9C83-7C99D922B8F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6040" cy="3085920"/>
          </a:xfrm>
          <a:prstGeom prst="rect">
            <a:avLst/>
          </a:prstGeom>
          <a:ln w="0">
            <a:noFill/>
          </a:ln>
        </p:spPr>
      </p:sp>
      <p:sp>
        <p:nvSpPr>
          <p:cNvPr id="1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48"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7A4268A-4E22-4F5F-8A2A-C2F66A3AC6A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6040" cy="3085920"/>
          </a:xfrm>
          <a:prstGeom prst="rect">
            <a:avLst/>
          </a:prstGeom>
          <a:ln w="0">
            <a:noFill/>
          </a:ln>
        </p:spPr>
      </p:sp>
      <p:sp>
        <p:nvSpPr>
          <p:cNvPr id="1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51"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72A6C6B-4169-4428-AEA7-87966192606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685800" y="1143000"/>
            <a:ext cx="5486040" cy="3085920"/>
          </a:xfrm>
          <a:prstGeom prst="rect">
            <a:avLst/>
          </a:prstGeom>
          <a:ln w="0">
            <a:noFill/>
          </a:ln>
        </p:spPr>
      </p:sp>
      <p:sp>
        <p:nvSpPr>
          <p:cNvPr id="1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54"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0E452F9-C0AB-4C5E-8C47-219555A369E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685800" y="1143000"/>
            <a:ext cx="5486040" cy="3085920"/>
          </a:xfrm>
          <a:prstGeom prst="rect">
            <a:avLst/>
          </a:prstGeom>
          <a:ln w="0">
            <a:noFill/>
          </a:ln>
        </p:spPr>
      </p:sp>
      <p:sp>
        <p:nvSpPr>
          <p:cNvPr id="1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57"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64C187CB-F68F-4C3B-BA64-5D61ACCC53C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685800" y="1143000"/>
            <a:ext cx="5486040" cy="3085920"/>
          </a:xfrm>
          <a:prstGeom prst="rect">
            <a:avLst/>
          </a:prstGeom>
          <a:ln w="0">
            <a:noFill/>
          </a:ln>
        </p:spPr>
      </p:sp>
      <p:sp>
        <p:nvSpPr>
          <p:cNvPr id="1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60"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34B6A6F-D6E7-4CFE-8B02-3611C2029FE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ln w="0">
            <a:noFill/>
          </a:ln>
        </p:spPr>
      </p:pic>
      <p:sp>
        <p:nvSpPr>
          <p:cNvPr id="6"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a:t>
            </a:r>
            <a:r>
              <a:rPr b="0" lang="en-US" sz="4400" spc="-1" strike="noStrike">
                <a:solidFill>
                  <a:schemeClr val="dk1"/>
                </a:solidFill>
                <a:latin typeface="Calibri Light"/>
              </a:rPr>
              <a:t>edit the </a:t>
            </a:r>
            <a:r>
              <a:rPr b="0" lang="en-US" sz="4400" spc="-1" strike="noStrike">
                <a:solidFill>
                  <a:schemeClr val="dk1"/>
                </a:solidFill>
                <a:latin typeface="Calibri Light"/>
              </a:rPr>
              <a:t>title text </a:t>
            </a:r>
            <a:r>
              <a:rPr b="0" lang="en-US" sz="4400" spc="-1" strike="noStrike">
                <a:solidFill>
                  <a:schemeClr val="dk1"/>
                </a:solidFill>
                <a:latin typeface="Calibri Light"/>
              </a:rPr>
              <a:t>format</a:t>
            </a:r>
            <a:endParaRPr b="0" lang="en-US" sz="4400" spc="-1" strike="noStrike">
              <a:solidFill>
                <a:schemeClr val="dk1"/>
              </a:solidFill>
              <a:latin typeface="Calibri Light"/>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ln w="0">
            <a:noFill/>
          </a:ln>
        </p:spPr>
      </p:pic>
      <p:sp>
        <p:nvSpPr>
          <p:cNvPr id="11"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30040" cy="8229240"/>
          </a:xfrm>
          <a:prstGeom prst="rect">
            <a:avLst/>
          </a:prstGeom>
          <a:ln w="0">
            <a:noFill/>
          </a:ln>
        </p:spPr>
      </p:pic>
      <p:sp>
        <p:nvSpPr>
          <p:cNvPr id="16"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30040" cy="8229240"/>
          </a:xfrm>
          <a:prstGeom prst="rect">
            <a:avLst/>
          </a:prstGeom>
          <a:ln w="0">
            <a:noFill/>
          </a:ln>
        </p:spPr>
      </p:pic>
      <p:sp>
        <p:nvSpPr>
          <p:cNvPr id="21"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30040" cy="8229240"/>
          </a:xfrm>
          <a:prstGeom prst="rect">
            <a:avLst/>
          </a:prstGeom>
          <a:ln w="0">
            <a:noFill/>
          </a:ln>
        </p:spPr>
      </p:pic>
      <p:sp>
        <p:nvSpPr>
          <p:cNvPr id="26"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30040" cy="8229240"/>
          </a:xfrm>
          <a:prstGeom prst="rect">
            <a:avLst/>
          </a:prstGeom>
          <a:ln w="0">
            <a:noFill/>
          </a:ln>
        </p:spPr>
      </p:pic>
      <p:sp>
        <p:nvSpPr>
          <p:cNvPr id="31"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30040" cy="8229240"/>
          </a:xfrm>
          <a:prstGeom prst="rect">
            <a:avLst/>
          </a:prstGeom>
          <a:ln w="0">
            <a:noFill/>
          </a:ln>
        </p:spPr>
      </p:pic>
      <p:sp>
        <p:nvSpPr>
          <p:cNvPr id="36" name="Shape 0"/>
          <p:cNvSpPr/>
          <p:nvPr/>
        </p:nvSpPr>
        <p:spPr>
          <a:xfrm>
            <a:off x="0" y="0"/>
            <a:ext cx="14630040" cy="8229240"/>
          </a:xfrm>
          <a:prstGeom prst="rect">
            <a:avLst/>
          </a:prstGeom>
          <a:solidFill>
            <a:srgbClr val="0d0a2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chemeClr val="dk1"/>
                </a:solidFill>
                <a:latin typeface="Calibri Light"/>
              </a:rPr>
              <a:t>Click to edit the title text format</a:t>
            </a:r>
            <a:endParaRPr b="0" lang="en-US" sz="4400" spc="-1" strike="noStrike">
              <a:solidFill>
                <a:schemeClr val="dk1"/>
              </a:solidFill>
              <a:latin typeface="Calibri Light"/>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6.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8.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9.xml"/><Relationship Id="rId4" Type="http://schemas.openxmlformats.org/officeDocument/2006/relationships/notesSlide" Target="../notesSlides/notesSlide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Image 0" descr="preencoded.png"/>
          <p:cNvPicPr/>
          <p:nvPr/>
        </p:nvPicPr>
        <p:blipFill>
          <a:blip r:embed="rId1"/>
          <a:stretch/>
        </p:blipFill>
        <p:spPr>
          <a:xfrm>
            <a:off x="0" y="0"/>
            <a:ext cx="5486040" cy="8229240"/>
          </a:xfrm>
          <a:prstGeom prst="rect">
            <a:avLst/>
          </a:prstGeom>
          <a:ln w="0">
            <a:noFill/>
          </a:ln>
        </p:spPr>
      </p:pic>
      <p:sp>
        <p:nvSpPr>
          <p:cNvPr id="47" name="Text 0"/>
          <p:cNvSpPr/>
          <p:nvPr/>
        </p:nvSpPr>
        <p:spPr>
          <a:xfrm>
            <a:off x="6280200" y="2603520"/>
            <a:ext cx="7556040" cy="1956240"/>
          </a:xfrm>
          <a:prstGeom prst="rect">
            <a:avLst/>
          </a:prstGeom>
          <a:noFill/>
          <a:ln w="0">
            <a:noFill/>
          </a:ln>
        </p:spPr>
        <p:style>
          <a:lnRef idx="0"/>
          <a:fillRef idx="0"/>
          <a:effectRef idx="0"/>
          <a:fontRef idx="minor"/>
        </p:style>
        <p:txBody>
          <a:bodyPr lIns="0" rIns="0" tIns="0" bIns="0" anchor="t">
            <a:noAutofit/>
          </a:bodyPr>
          <a:p>
            <a:pPr>
              <a:lnSpc>
                <a:spcPts val="7699"/>
              </a:lnSpc>
              <a:tabLst>
                <a:tab algn="l" pos="0"/>
              </a:tabLst>
            </a:pPr>
            <a:r>
              <a:rPr b="0" lang="en-US" sz="6150" spc="-1" strike="noStrike">
                <a:solidFill>
                  <a:srgbClr val="f2f0f4"/>
                </a:solidFill>
                <a:latin typeface="Montserrat"/>
                <a:ea typeface="Montserrat"/>
              </a:rPr>
              <a:t>Tarihin Dijitalleşmesi</a:t>
            </a:r>
            <a:endParaRPr b="0" lang="en-US" sz="6150" spc="-1" strike="noStrike">
              <a:solidFill>
                <a:srgbClr val="000000"/>
              </a:solidFill>
              <a:latin typeface="Arial"/>
            </a:endParaRPr>
          </a:p>
        </p:txBody>
      </p:sp>
      <p:sp>
        <p:nvSpPr>
          <p:cNvPr id="48" name="Text 1"/>
          <p:cNvSpPr/>
          <p:nvPr/>
        </p:nvSpPr>
        <p:spPr>
          <a:xfrm>
            <a:off x="6280200" y="4899960"/>
            <a:ext cx="75560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Dijitalleşme, tarihin arşivlenmesi ve erişilebilirliği için yeni bir çağ açtı. Tarihsel kaynaklar artık dijital ortamlarda saklanıyor ve kolayca erişilebiliyor.</a:t>
            </a:r>
            <a:endParaRPr b="0" lang="en-US" sz="1750" spc="-1" strike="noStrike">
              <a:solidFill>
                <a:srgbClr val="000000"/>
              </a:solidFill>
              <a:latin typeface="Arial"/>
            </a:endParaRPr>
          </a:p>
        </p:txBody>
      </p:sp>
      <p:sp>
        <p:nvSpPr>
          <p:cNvPr id="49"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1"/>
          <a:stretch/>
        </p:blipFill>
        <p:spPr>
          <a:xfrm>
            <a:off x="0" y="0"/>
            <a:ext cx="5486040" cy="8229240"/>
          </a:xfrm>
          <a:prstGeom prst="rect">
            <a:avLst/>
          </a:prstGeom>
          <a:ln w="0">
            <a:noFill/>
          </a:ln>
        </p:spPr>
      </p:pic>
      <p:sp>
        <p:nvSpPr>
          <p:cNvPr id="51" name="Text 0"/>
          <p:cNvSpPr/>
          <p:nvPr/>
        </p:nvSpPr>
        <p:spPr>
          <a:xfrm>
            <a:off x="6280200" y="1106640"/>
            <a:ext cx="7556040" cy="14173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2f0f4"/>
                </a:solidFill>
                <a:latin typeface="Montserrat"/>
                <a:ea typeface="Montserrat"/>
              </a:rPr>
              <a:t>Dijitalleşmenin Tarih Bilimi Üzerindeki Faydaları</a:t>
            </a:r>
            <a:endParaRPr b="0" lang="en-US" sz="4450" spc="-1" strike="noStrike">
              <a:solidFill>
                <a:srgbClr val="000000"/>
              </a:solidFill>
              <a:latin typeface="Arial"/>
            </a:endParaRPr>
          </a:p>
        </p:txBody>
      </p:sp>
      <p:sp>
        <p:nvSpPr>
          <p:cNvPr id="52" name="Shape 1"/>
          <p:cNvSpPr/>
          <p:nvPr/>
        </p:nvSpPr>
        <p:spPr>
          <a:xfrm>
            <a:off x="6280200" y="3119760"/>
            <a:ext cx="510120" cy="510120"/>
          </a:xfrm>
          <a:prstGeom prst="roundRect">
            <a:avLst>
              <a:gd name="adj" fmla="val 18669"/>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 name="Text 2"/>
          <p:cNvSpPr/>
          <p:nvPr/>
        </p:nvSpPr>
        <p:spPr>
          <a:xfrm>
            <a:off x="6473880" y="3204720"/>
            <a:ext cx="12240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dcd7e5"/>
                </a:solidFill>
                <a:latin typeface="Montserrat"/>
                <a:ea typeface="Montserrat"/>
              </a:rPr>
              <a:t>1</a:t>
            </a:r>
            <a:endParaRPr b="0" lang="en-US" sz="2650" spc="-1" strike="noStrike">
              <a:solidFill>
                <a:srgbClr val="000000"/>
              </a:solidFill>
              <a:latin typeface="Arial"/>
            </a:endParaRPr>
          </a:p>
        </p:txBody>
      </p:sp>
      <p:sp>
        <p:nvSpPr>
          <p:cNvPr id="54" name="Text 3"/>
          <p:cNvSpPr/>
          <p:nvPr/>
        </p:nvSpPr>
        <p:spPr>
          <a:xfrm>
            <a:off x="7017480" y="3119760"/>
            <a:ext cx="289152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dcd7e5"/>
                </a:solidFill>
                <a:latin typeface="Montserrat"/>
                <a:ea typeface="Montserrat"/>
              </a:rPr>
              <a:t>Daha Hızlı Araştırma</a:t>
            </a:r>
            <a:endParaRPr b="0" lang="en-US" sz="2200" spc="-1" strike="noStrike">
              <a:solidFill>
                <a:srgbClr val="000000"/>
              </a:solidFill>
              <a:latin typeface="Arial"/>
            </a:endParaRPr>
          </a:p>
        </p:txBody>
      </p:sp>
      <p:sp>
        <p:nvSpPr>
          <p:cNvPr id="55" name="Text 4"/>
          <p:cNvSpPr/>
          <p:nvPr/>
        </p:nvSpPr>
        <p:spPr>
          <a:xfrm>
            <a:off x="7017480" y="3610080"/>
            <a:ext cx="2927520" cy="18140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 veritabanları, tarihin geniş bir yelpazesine kolayca erişilebilir kılarak araştırmacılara zaman kazandırır.</a:t>
            </a:r>
            <a:endParaRPr b="0" lang="en-US" sz="1750" spc="-1" strike="noStrike">
              <a:solidFill>
                <a:srgbClr val="000000"/>
              </a:solidFill>
              <a:latin typeface="Arial"/>
            </a:endParaRPr>
          </a:p>
        </p:txBody>
      </p:sp>
      <p:sp>
        <p:nvSpPr>
          <p:cNvPr id="56" name="Shape 5"/>
          <p:cNvSpPr/>
          <p:nvPr/>
        </p:nvSpPr>
        <p:spPr>
          <a:xfrm>
            <a:off x="10171800" y="3119760"/>
            <a:ext cx="510120" cy="510120"/>
          </a:xfrm>
          <a:prstGeom prst="roundRect">
            <a:avLst>
              <a:gd name="adj" fmla="val 18669"/>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 name="Text 6"/>
          <p:cNvSpPr/>
          <p:nvPr/>
        </p:nvSpPr>
        <p:spPr>
          <a:xfrm>
            <a:off x="10330200" y="3204720"/>
            <a:ext cx="19296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dcd7e5"/>
                </a:solidFill>
                <a:latin typeface="Montserrat"/>
                <a:ea typeface="Montserrat"/>
              </a:rPr>
              <a:t>2</a:t>
            </a:r>
            <a:endParaRPr b="0" lang="en-US" sz="2650" spc="-1" strike="noStrike">
              <a:solidFill>
                <a:srgbClr val="000000"/>
              </a:solidFill>
              <a:latin typeface="Arial"/>
            </a:endParaRPr>
          </a:p>
        </p:txBody>
      </p:sp>
      <p:sp>
        <p:nvSpPr>
          <p:cNvPr id="58" name="Text 7"/>
          <p:cNvSpPr/>
          <p:nvPr/>
        </p:nvSpPr>
        <p:spPr>
          <a:xfrm>
            <a:off x="10909080" y="3119760"/>
            <a:ext cx="2927520" cy="708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2200" spc="-1" strike="noStrike">
                <a:solidFill>
                  <a:srgbClr val="dcd7e5"/>
                </a:solidFill>
                <a:latin typeface="Montserrat"/>
                <a:ea typeface="Montserrat"/>
              </a:rPr>
              <a:t>Daha Geniş Erişilebilirlik</a:t>
            </a:r>
            <a:endParaRPr b="0" lang="en-US" sz="2200" spc="-1" strike="noStrike">
              <a:solidFill>
                <a:srgbClr val="000000"/>
              </a:solidFill>
              <a:latin typeface="Arial"/>
            </a:endParaRPr>
          </a:p>
        </p:txBody>
      </p:sp>
      <p:sp>
        <p:nvSpPr>
          <p:cNvPr id="59" name="Text 8"/>
          <p:cNvSpPr/>
          <p:nvPr/>
        </p:nvSpPr>
        <p:spPr>
          <a:xfrm>
            <a:off x="10909080" y="3964320"/>
            <a:ext cx="2927520" cy="14511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 arşivler, her yerde bulunan internet sayesinde herkesin tarihsel bilgilere ulaşmasını sağlar.</a:t>
            </a:r>
            <a:endParaRPr b="0" lang="en-US" sz="1750" spc="-1" strike="noStrike">
              <a:solidFill>
                <a:srgbClr val="000000"/>
              </a:solidFill>
              <a:latin typeface="Arial"/>
            </a:endParaRPr>
          </a:p>
        </p:txBody>
      </p:sp>
      <p:sp>
        <p:nvSpPr>
          <p:cNvPr id="60" name="Shape 9"/>
          <p:cNvSpPr/>
          <p:nvPr/>
        </p:nvSpPr>
        <p:spPr>
          <a:xfrm>
            <a:off x="6280200" y="5906520"/>
            <a:ext cx="510120" cy="510120"/>
          </a:xfrm>
          <a:prstGeom prst="roundRect">
            <a:avLst>
              <a:gd name="adj" fmla="val 18669"/>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 name="Text 10"/>
          <p:cNvSpPr/>
          <p:nvPr/>
        </p:nvSpPr>
        <p:spPr>
          <a:xfrm>
            <a:off x="6439320" y="5991480"/>
            <a:ext cx="19152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dcd7e5"/>
                </a:solidFill>
                <a:latin typeface="Montserrat"/>
                <a:ea typeface="Montserrat"/>
              </a:rPr>
              <a:t>3</a:t>
            </a:r>
            <a:endParaRPr b="0" lang="en-US" sz="2650" spc="-1" strike="noStrike">
              <a:solidFill>
                <a:srgbClr val="000000"/>
              </a:solidFill>
              <a:latin typeface="Arial"/>
            </a:endParaRPr>
          </a:p>
        </p:txBody>
      </p:sp>
      <p:sp>
        <p:nvSpPr>
          <p:cNvPr id="62" name="Text 11"/>
          <p:cNvSpPr/>
          <p:nvPr/>
        </p:nvSpPr>
        <p:spPr>
          <a:xfrm>
            <a:off x="7017480" y="590652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dcd7e5"/>
                </a:solidFill>
                <a:latin typeface="Montserrat"/>
                <a:ea typeface="Montserrat"/>
              </a:rPr>
              <a:t>Daha Kolay İş Birliği</a:t>
            </a:r>
            <a:endParaRPr b="0" lang="en-US" sz="2200" spc="-1" strike="noStrike">
              <a:solidFill>
                <a:srgbClr val="000000"/>
              </a:solidFill>
              <a:latin typeface="Arial"/>
            </a:endParaRPr>
          </a:p>
        </p:txBody>
      </p:sp>
      <p:sp>
        <p:nvSpPr>
          <p:cNvPr id="63" name="Text 12"/>
          <p:cNvSpPr/>
          <p:nvPr/>
        </p:nvSpPr>
        <p:spPr>
          <a:xfrm>
            <a:off x="7017480" y="6396840"/>
            <a:ext cx="681912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Araştırmacılar, dijital platformlar aracılığıyla bir araya gelerek verileri paylaşabilir ve bilgi paylaşımını kolaylaştırabilir.</a:t>
            </a:r>
            <a:endParaRPr b="0" lang="en-US" sz="1750" spc="-1" strike="noStrike">
              <a:solidFill>
                <a:srgbClr val="000000"/>
              </a:solidFill>
              <a:latin typeface="Arial"/>
            </a:endParaRPr>
          </a:p>
        </p:txBody>
      </p:sp>
      <p:sp>
        <p:nvSpPr>
          <p:cNvPr id="64"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Text 0"/>
          <p:cNvSpPr/>
          <p:nvPr/>
        </p:nvSpPr>
        <p:spPr>
          <a:xfrm>
            <a:off x="793800" y="2004120"/>
            <a:ext cx="13042440" cy="14173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2f0f4"/>
                </a:solidFill>
                <a:latin typeface="Montserrat"/>
                <a:ea typeface="Montserrat"/>
              </a:rPr>
              <a:t>Dijitalleşmenin Tarih Bilimi Üzerindeki Dezavantajları</a:t>
            </a:r>
            <a:endParaRPr b="0" lang="en-US" sz="4450" spc="-1" strike="noStrike">
              <a:solidFill>
                <a:srgbClr val="000000"/>
              </a:solidFill>
              <a:latin typeface="Arial"/>
            </a:endParaRPr>
          </a:p>
        </p:txBody>
      </p:sp>
      <p:sp>
        <p:nvSpPr>
          <p:cNvPr id="66" name="Text 1"/>
          <p:cNvSpPr/>
          <p:nvPr/>
        </p:nvSpPr>
        <p:spPr>
          <a:xfrm>
            <a:off x="793800" y="398844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f2f0f4"/>
                </a:solidFill>
                <a:latin typeface="Montserrat"/>
                <a:ea typeface="Montserrat"/>
              </a:rPr>
              <a:t>Veri Güvenliği</a:t>
            </a:r>
            <a:endParaRPr b="0" lang="en-US" sz="2200" spc="-1" strike="noStrike">
              <a:solidFill>
                <a:srgbClr val="000000"/>
              </a:solidFill>
              <a:latin typeface="Arial"/>
            </a:endParaRPr>
          </a:p>
        </p:txBody>
      </p:sp>
      <p:sp>
        <p:nvSpPr>
          <p:cNvPr id="67" name="Text 2"/>
          <p:cNvSpPr/>
          <p:nvPr/>
        </p:nvSpPr>
        <p:spPr>
          <a:xfrm>
            <a:off x="793800" y="4569840"/>
            <a:ext cx="3977640" cy="10882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 arşivler, veri kaybı, siber saldırılar ve yanlışlıkla silme gibi tehlikelere açık olabilir.</a:t>
            </a:r>
            <a:endParaRPr b="0" lang="en-US" sz="1750" spc="-1" strike="noStrike">
              <a:solidFill>
                <a:srgbClr val="000000"/>
              </a:solidFill>
              <a:latin typeface="Arial"/>
            </a:endParaRPr>
          </a:p>
        </p:txBody>
      </p:sp>
      <p:sp>
        <p:nvSpPr>
          <p:cNvPr id="68" name="Text 3"/>
          <p:cNvSpPr/>
          <p:nvPr/>
        </p:nvSpPr>
        <p:spPr>
          <a:xfrm>
            <a:off x="5333040" y="398844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f2f0f4"/>
                </a:solidFill>
                <a:latin typeface="Montserrat"/>
                <a:ea typeface="Montserrat"/>
              </a:rPr>
              <a:t>Erişim Engelleri</a:t>
            </a:r>
            <a:endParaRPr b="0" lang="en-US" sz="2200" spc="-1" strike="noStrike">
              <a:solidFill>
                <a:srgbClr val="000000"/>
              </a:solidFill>
              <a:latin typeface="Arial"/>
            </a:endParaRPr>
          </a:p>
        </p:txBody>
      </p:sp>
      <p:sp>
        <p:nvSpPr>
          <p:cNvPr id="69" name="Text 4"/>
          <p:cNvSpPr/>
          <p:nvPr/>
        </p:nvSpPr>
        <p:spPr>
          <a:xfrm>
            <a:off x="5333040" y="4569840"/>
            <a:ext cx="3977640" cy="10882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 eşitsizlikler, bazı grupların dijital arşivlere erişimini engelleyebilir, bilgiye erişimi sınırlar.</a:t>
            </a:r>
            <a:endParaRPr b="0" lang="en-US" sz="1750" spc="-1" strike="noStrike">
              <a:solidFill>
                <a:srgbClr val="000000"/>
              </a:solidFill>
              <a:latin typeface="Arial"/>
            </a:endParaRPr>
          </a:p>
        </p:txBody>
      </p:sp>
      <p:sp>
        <p:nvSpPr>
          <p:cNvPr id="70" name="Text 5"/>
          <p:cNvSpPr/>
          <p:nvPr/>
        </p:nvSpPr>
        <p:spPr>
          <a:xfrm>
            <a:off x="9871920" y="398844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f2f0f4"/>
                </a:solidFill>
                <a:latin typeface="Montserrat"/>
                <a:ea typeface="Montserrat"/>
              </a:rPr>
              <a:t>Kaynak Doğruluğu</a:t>
            </a:r>
            <a:endParaRPr b="0" lang="en-US" sz="2200" spc="-1" strike="noStrike">
              <a:solidFill>
                <a:srgbClr val="000000"/>
              </a:solidFill>
              <a:latin typeface="Arial"/>
            </a:endParaRPr>
          </a:p>
        </p:txBody>
      </p:sp>
      <p:sp>
        <p:nvSpPr>
          <p:cNvPr id="71" name="Text 6"/>
          <p:cNvSpPr/>
          <p:nvPr/>
        </p:nvSpPr>
        <p:spPr>
          <a:xfrm>
            <a:off x="9871920" y="4569840"/>
            <a:ext cx="3977640" cy="14511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 platformlarda bulunan bilgilerin kaynağının doğrulanması ve güvenilirliğinin kontrol edilmesi önemlidir.</a:t>
            </a:r>
            <a:endParaRPr b="0" lang="en-US" sz="1750" spc="-1" strike="noStrike">
              <a:solidFill>
                <a:srgbClr val="000000"/>
              </a:solidFill>
              <a:latin typeface="Arial"/>
            </a:endParaRPr>
          </a:p>
        </p:txBody>
      </p:sp>
      <p:sp>
        <p:nvSpPr>
          <p:cNvPr id="72"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Image 0" descr="preencoded.png"/>
          <p:cNvPicPr/>
          <p:nvPr/>
        </p:nvPicPr>
        <p:blipFill>
          <a:blip r:embed="rId1"/>
          <a:stretch/>
        </p:blipFill>
        <p:spPr>
          <a:xfrm>
            <a:off x="0" y="0"/>
            <a:ext cx="5486040" cy="8229240"/>
          </a:xfrm>
          <a:prstGeom prst="rect">
            <a:avLst/>
          </a:prstGeom>
          <a:ln w="0">
            <a:noFill/>
          </a:ln>
        </p:spPr>
      </p:pic>
      <p:sp>
        <p:nvSpPr>
          <p:cNvPr id="74" name="Text 0"/>
          <p:cNvSpPr/>
          <p:nvPr/>
        </p:nvSpPr>
        <p:spPr>
          <a:xfrm>
            <a:off x="6225840" y="752400"/>
            <a:ext cx="7664760" cy="1320120"/>
          </a:xfrm>
          <a:prstGeom prst="rect">
            <a:avLst/>
          </a:prstGeom>
          <a:noFill/>
          <a:ln w="0">
            <a:noFill/>
          </a:ln>
        </p:spPr>
        <p:style>
          <a:lnRef idx="0"/>
          <a:fillRef idx="0"/>
          <a:effectRef idx="0"/>
          <a:fontRef idx="minor"/>
        </p:style>
        <p:txBody>
          <a:bodyPr lIns="0" rIns="0" tIns="0" bIns="0" anchor="t">
            <a:noAutofit/>
          </a:bodyPr>
          <a:p>
            <a:pPr>
              <a:lnSpc>
                <a:spcPts val="5151"/>
              </a:lnSpc>
              <a:tabLst>
                <a:tab algn="l" pos="0"/>
              </a:tabLst>
            </a:pPr>
            <a:r>
              <a:rPr b="0" lang="en-US" sz="4150" spc="-1" strike="noStrike">
                <a:solidFill>
                  <a:srgbClr val="f2f0f4"/>
                </a:solidFill>
                <a:latin typeface="Montserrat"/>
                <a:ea typeface="Montserrat"/>
              </a:rPr>
              <a:t>Dijitalleşmenin Tarih Bilimindeki Yeni Yaklaşımlar</a:t>
            </a:r>
            <a:endParaRPr b="0" lang="en-US" sz="4150" spc="-1" strike="noStrike">
              <a:solidFill>
                <a:srgbClr val="000000"/>
              </a:solidFill>
              <a:latin typeface="Arial"/>
            </a:endParaRPr>
          </a:p>
        </p:txBody>
      </p:sp>
      <p:sp>
        <p:nvSpPr>
          <p:cNvPr id="75" name="Shape 1"/>
          <p:cNvSpPr/>
          <p:nvPr/>
        </p:nvSpPr>
        <p:spPr>
          <a:xfrm>
            <a:off x="6531120" y="2389680"/>
            <a:ext cx="22680" cy="5086800"/>
          </a:xfrm>
          <a:prstGeom prst="roundRect">
            <a:avLst>
              <a:gd name="adj" fmla="val 388130"/>
            </a:avLst>
          </a:prstGeom>
          <a:solidFill>
            <a:srgbClr val="4a2c85"/>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 name="Shape 2"/>
          <p:cNvSpPr/>
          <p:nvPr/>
        </p:nvSpPr>
        <p:spPr>
          <a:xfrm>
            <a:off x="6757560" y="2853720"/>
            <a:ext cx="739080" cy="22680"/>
          </a:xfrm>
          <a:prstGeom prst="roundRect">
            <a:avLst>
              <a:gd name="adj" fmla="val 388130"/>
            </a:avLst>
          </a:prstGeom>
          <a:solidFill>
            <a:srgbClr val="4a2c85"/>
          </a:solidFill>
          <a:ln w="0">
            <a:noFill/>
          </a:ln>
        </p:spPr>
        <p:style>
          <a:lnRef idx="0"/>
          <a:fillRef idx="0"/>
          <a:effectRef idx="0"/>
          <a:fontRef idx="minor"/>
        </p:style>
        <p:txBody>
          <a:bodyPr lIns="90000" rIns="90000" tIns="-28800" bIns="-28800" anchor="t">
            <a:noAutofit/>
          </a:bodyPr>
          <a:p>
            <a:endParaRPr b="0" lang="en-US" sz="1800" spc="-1" strike="noStrike">
              <a:solidFill>
                <a:srgbClr val="ffffff"/>
              </a:solidFill>
              <a:latin typeface="Arial"/>
            </a:endParaRPr>
          </a:p>
        </p:txBody>
      </p:sp>
      <p:sp>
        <p:nvSpPr>
          <p:cNvPr id="77" name="Shape 3"/>
          <p:cNvSpPr/>
          <p:nvPr/>
        </p:nvSpPr>
        <p:spPr>
          <a:xfrm>
            <a:off x="6305040" y="2627280"/>
            <a:ext cx="474840" cy="474840"/>
          </a:xfrm>
          <a:prstGeom prst="roundRect">
            <a:avLst>
              <a:gd name="adj" fmla="val 18668"/>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 name="Text 4"/>
          <p:cNvSpPr/>
          <p:nvPr/>
        </p:nvSpPr>
        <p:spPr>
          <a:xfrm>
            <a:off x="6485400" y="2706480"/>
            <a:ext cx="114120" cy="31644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pc="-1" strike="noStrike">
                <a:solidFill>
                  <a:srgbClr val="dcd7e5"/>
                </a:solidFill>
                <a:latin typeface="Montserrat"/>
                <a:ea typeface="Montserrat"/>
              </a:rPr>
              <a:t>1</a:t>
            </a:r>
            <a:endParaRPr b="0" lang="en-US" sz="2450" spc="-1" strike="noStrike">
              <a:solidFill>
                <a:srgbClr val="000000"/>
              </a:solidFill>
              <a:latin typeface="Arial"/>
            </a:endParaRPr>
          </a:p>
        </p:txBody>
      </p:sp>
      <p:sp>
        <p:nvSpPr>
          <p:cNvPr id="79" name="Text 5"/>
          <p:cNvSpPr/>
          <p:nvPr/>
        </p:nvSpPr>
        <p:spPr>
          <a:xfrm>
            <a:off x="7704360" y="2601000"/>
            <a:ext cx="2640240" cy="3297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pc="-1" strike="noStrike">
                <a:solidFill>
                  <a:srgbClr val="dcd7e5"/>
                </a:solidFill>
                <a:latin typeface="Montserrat"/>
                <a:ea typeface="Montserrat"/>
              </a:rPr>
              <a:t>Kantitatif Tarih</a:t>
            </a:r>
            <a:endParaRPr b="0" lang="en-US" sz="2050" spc="-1" strike="noStrike">
              <a:solidFill>
                <a:srgbClr val="000000"/>
              </a:solidFill>
              <a:latin typeface="Arial"/>
            </a:endParaRPr>
          </a:p>
        </p:txBody>
      </p:sp>
      <p:sp>
        <p:nvSpPr>
          <p:cNvPr id="80" name="Text 6"/>
          <p:cNvSpPr/>
          <p:nvPr/>
        </p:nvSpPr>
        <p:spPr>
          <a:xfrm>
            <a:off x="7704360" y="3057480"/>
            <a:ext cx="6186240" cy="6753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pc="-1" strike="noStrike">
                <a:solidFill>
                  <a:srgbClr val="dcd7e5"/>
                </a:solidFill>
                <a:latin typeface="Heebo Light"/>
                <a:ea typeface="Heebo Light"/>
              </a:rPr>
              <a:t>Dijital verilerin analiz edilmesi, geçmiş olaylar hakkında yeni anlayışlar ve tahminler sağlar.</a:t>
            </a:r>
            <a:endParaRPr b="0" lang="en-US" sz="1650" spc="-1" strike="noStrike">
              <a:solidFill>
                <a:srgbClr val="000000"/>
              </a:solidFill>
              <a:latin typeface="Arial"/>
            </a:endParaRPr>
          </a:p>
        </p:txBody>
      </p:sp>
      <p:sp>
        <p:nvSpPr>
          <p:cNvPr id="81" name="Shape 7"/>
          <p:cNvSpPr/>
          <p:nvPr/>
        </p:nvSpPr>
        <p:spPr>
          <a:xfrm>
            <a:off x="6757560" y="4619880"/>
            <a:ext cx="739080" cy="22680"/>
          </a:xfrm>
          <a:prstGeom prst="roundRect">
            <a:avLst>
              <a:gd name="adj" fmla="val 388130"/>
            </a:avLst>
          </a:prstGeom>
          <a:solidFill>
            <a:srgbClr val="4a2c85"/>
          </a:solidFill>
          <a:ln w="0">
            <a:noFill/>
          </a:ln>
        </p:spPr>
        <p:style>
          <a:lnRef idx="0"/>
          <a:fillRef idx="0"/>
          <a:effectRef idx="0"/>
          <a:fontRef idx="minor"/>
        </p:style>
        <p:txBody>
          <a:bodyPr lIns="90000" rIns="90000" tIns="-28800" bIns="-28800" anchor="t">
            <a:noAutofit/>
          </a:bodyPr>
          <a:p>
            <a:endParaRPr b="0" lang="en-US" sz="1800" spc="-1" strike="noStrike">
              <a:solidFill>
                <a:srgbClr val="ffffff"/>
              </a:solidFill>
              <a:latin typeface="Arial"/>
            </a:endParaRPr>
          </a:p>
        </p:txBody>
      </p:sp>
      <p:sp>
        <p:nvSpPr>
          <p:cNvPr id="82" name="Shape 8"/>
          <p:cNvSpPr/>
          <p:nvPr/>
        </p:nvSpPr>
        <p:spPr>
          <a:xfrm>
            <a:off x="6305040" y="4393440"/>
            <a:ext cx="474840" cy="474840"/>
          </a:xfrm>
          <a:prstGeom prst="roundRect">
            <a:avLst>
              <a:gd name="adj" fmla="val 18668"/>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 name="Text 9"/>
          <p:cNvSpPr/>
          <p:nvPr/>
        </p:nvSpPr>
        <p:spPr>
          <a:xfrm>
            <a:off x="6452640" y="4472640"/>
            <a:ext cx="179640" cy="31644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pc="-1" strike="noStrike">
                <a:solidFill>
                  <a:srgbClr val="dcd7e5"/>
                </a:solidFill>
                <a:latin typeface="Montserrat"/>
                <a:ea typeface="Montserrat"/>
              </a:rPr>
              <a:t>2</a:t>
            </a:r>
            <a:endParaRPr b="0" lang="en-US" sz="2450" spc="-1" strike="noStrike">
              <a:solidFill>
                <a:srgbClr val="000000"/>
              </a:solidFill>
              <a:latin typeface="Arial"/>
            </a:endParaRPr>
          </a:p>
        </p:txBody>
      </p:sp>
      <p:sp>
        <p:nvSpPr>
          <p:cNvPr id="84" name="Text 10"/>
          <p:cNvSpPr/>
          <p:nvPr/>
        </p:nvSpPr>
        <p:spPr>
          <a:xfrm>
            <a:off x="7704360" y="4367160"/>
            <a:ext cx="2640240" cy="3297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pc="-1" strike="noStrike">
                <a:solidFill>
                  <a:srgbClr val="dcd7e5"/>
                </a:solidFill>
                <a:latin typeface="Montserrat"/>
                <a:ea typeface="Montserrat"/>
              </a:rPr>
              <a:t>Dijital Arkeoloji</a:t>
            </a:r>
            <a:endParaRPr b="0" lang="en-US" sz="2050" spc="-1" strike="noStrike">
              <a:solidFill>
                <a:srgbClr val="000000"/>
              </a:solidFill>
              <a:latin typeface="Arial"/>
            </a:endParaRPr>
          </a:p>
        </p:txBody>
      </p:sp>
      <p:sp>
        <p:nvSpPr>
          <p:cNvPr id="85" name="Text 11"/>
          <p:cNvSpPr/>
          <p:nvPr/>
        </p:nvSpPr>
        <p:spPr>
          <a:xfrm>
            <a:off x="7704360" y="4823640"/>
            <a:ext cx="6186240" cy="6753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pc="-1" strike="noStrike">
                <a:solidFill>
                  <a:srgbClr val="dcd7e5"/>
                </a:solidFill>
                <a:latin typeface="Heebo Light"/>
                <a:ea typeface="Heebo Light"/>
              </a:rPr>
              <a:t>3D modelleme ve sanal gerçeklik, kazılar ve tarihsel kalıntıların incelenmesini kolaylaştırır.</a:t>
            </a:r>
            <a:endParaRPr b="0" lang="en-US" sz="1650" spc="-1" strike="noStrike">
              <a:solidFill>
                <a:srgbClr val="000000"/>
              </a:solidFill>
              <a:latin typeface="Arial"/>
            </a:endParaRPr>
          </a:p>
        </p:txBody>
      </p:sp>
      <p:sp>
        <p:nvSpPr>
          <p:cNvPr id="86" name="Shape 12"/>
          <p:cNvSpPr/>
          <p:nvPr/>
        </p:nvSpPr>
        <p:spPr>
          <a:xfrm>
            <a:off x="6757560" y="6386040"/>
            <a:ext cx="739080" cy="22680"/>
          </a:xfrm>
          <a:prstGeom prst="roundRect">
            <a:avLst>
              <a:gd name="adj" fmla="val 388130"/>
            </a:avLst>
          </a:prstGeom>
          <a:solidFill>
            <a:srgbClr val="4a2c85"/>
          </a:solidFill>
          <a:ln w="0">
            <a:noFill/>
          </a:ln>
        </p:spPr>
        <p:style>
          <a:lnRef idx="0"/>
          <a:fillRef idx="0"/>
          <a:effectRef idx="0"/>
          <a:fontRef idx="minor"/>
        </p:style>
        <p:txBody>
          <a:bodyPr lIns="90000" rIns="90000" tIns="-28800" bIns="-28800" anchor="t">
            <a:noAutofit/>
          </a:bodyPr>
          <a:p>
            <a:endParaRPr b="0" lang="en-US" sz="1800" spc="-1" strike="noStrike">
              <a:solidFill>
                <a:srgbClr val="ffffff"/>
              </a:solidFill>
              <a:latin typeface="Arial"/>
            </a:endParaRPr>
          </a:p>
        </p:txBody>
      </p:sp>
      <p:sp>
        <p:nvSpPr>
          <p:cNvPr id="87" name="Shape 13"/>
          <p:cNvSpPr/>
          <p:nvPr/>
        </p:nvSpPr>
        <p:spPr>
          <a:xfrm>
            <a:off x="6305040" y="6159600"/>
            <a:ext cx="474840" cy="474840"/>
          </a:xfrm>
          <a:prstGeom prst="roundRect">
            <a:avLst>
              <a:gd name="adj" fmla="val 18668"/>
            </a:avLst>
          </a:prstGeom>
          <a:solidFill>
            <a:srgbClr val="31136c"/>
          </a:solidFill>
          <a:ln w="7620">
            <a:solidFill>
              <a:srgbClr val="4a2c85"/>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 name="Text 14"/>
          <p:cNvSpPr/>
          <p:nvPr/>
        </p:nvSpPr>
        <p:spPr>
          <a:xfrm>
            <a:off x="6453360" y="6238800"/>
            <a:ext cx="178200" cy="316440"/>
          </a:xfrm>
          <a:prstGeom prst="rect">
            <a:avLst/>
          </a:prstGeom>
          <a:noFill/>
          <a:ln w="0">
            <a:noFill/>
          </a:ln>
        </p:spPr>
        <p:style>
          <a:lnRef idx="0"/>
          <a:fillRef idx="0"/>
          <a:effectRef idx="0"/>
          <a:fontRef idx="minor"/>
        </p:style>
        <p:txBody>
          <a:bodyPr wrap="none" lIns="0" rIns="0" tIns="0" bIns="0" anchor="t">
            <a:noAutofit/>
          </a:bodyPr>
          <a:p>
            <a:pPr algn="ctr">
              <a:lnSpc>
                <a:spcPts val="2449"/>
              </a:lnSpc>
              <a:tabLst>
                <a:tab algn="l" pos="0"/>
              </a:tabLst>
            </a:pPr>
            <a:r>
              <a:rPr b="0" lang="en-US" sz="2450" spc="-1" strike="noStrike">
                <a:solidFill>
                  <a:srgbClr val="dcd7e5"/>
                </a:solidFill>
                <a:latin typeface="Montserrat"/>
                <a:ea typeface="Montserrat"/>
              </a:rPr>
              <a:t>3</a:t>
            </a:r>
            <a:endParaRPr b="0" lang="en-US" sz="2450" spc="-1" strike="noStrike">
              <a:solidFill>
                <a:srgbClr val="000000"/>
              </a:solidFill>
              <a:latin typeface="Arial"/>
            </a:endParaRPr>
          </a:p>
        </p:txBody>
      </p:sp>
      <p:sp>
        <p:nvSpPr>
          <p:cNvPr id="89" name="Text 15"/>
          <p:cNvSpPr/>
          <p:nvPr/>
        </p:nvSpPr>
        <p:spPr>
          <a:xfrm>
            <a:off x="7704360" y="6133320"/>
            <a:ext cx="2714040" cy="32976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50" spc="-1" strike="noStrike">
                <a:solidFill>
                  <a:srgbClr val="dcd7e5"/>
                </a:solidFill>
                <a:latin typeface="Montserrat"/>
                <a:ea typeface="Montserrat"/>
              </a:rPr>
              <a:t>Sosyal Medya Analizi</a:t>
            </a:r>
            <a:endParaRPr b="0" lang="en-US" sz="2050" spc="-1" strike="noStrike">
              <a:solidFill>
                <a:srgbClr val="000000"/>
              </a:solidFill>
              <a:latin typeface="Arial"/>
            </a:endParaRPr>
          </a:p>
        </p:txBody>
      </p:sp>
      <p:sp>
        <p:nvSpPr>
          <p:cNvPr id="90" name="Text 16"/>
          <p:cNvSpPr/>
          <p:nvPr/>
        </p:nvSpPr>
        <p:spPr>
          <a:xfrm>
            <a:off x="7704360" y="6590160"/>
            <a:ext cx="6186240" cy="6753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pc="-1" strike="noStrike">
                <a:solidFill>
                  <a:srgbClr val="dcd7e5"/>
                </a:solidFill>
                <a:latin typeface="Heebo Light"/>
                <a:ea typeface="Heebo Light"/>
              </a:rPr>
              <a:t>Geçmiş olaylar hakkında bilgi edinmek için sosyal medya verilerinin analizi yeni bir bakış açısı sunar.</a:t>
            </a:r>
            <a:endParaRPr b="0" lang="en-US" sz="1650" spc="-1" strike="noStrike">
              <a:solidFill>
                <a:srgbClr val="000000"/>
              </a:solidFill>
              <a:latin typeface="Arial"/>
            </a:endParaRPr>
          </a:p>
        </p:txBody>
      </p:sp>
      <p:sp>
        <p:nvSpPr>
          <p:cNvPr id="91"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Image 0" descr="preencoded.png"/>
          <p:cNvPicPr/>
          <p:nvPr/>
        </p:nvPicPr>
        <p:blipFill>
          <a:blip r:embed="rId1"/>
          <a:stretch/>
        </p:blipFill>
        <p:spPr>
          <a:xfrm>
            <a:off x="0" y="0"/>
            <a:ext cx="5486040" cy="8229240"/>
          </a:xfrm>
          <a:prstGeom prst="rect">
            <a:avLst/>
          </a:prstGeom>
          <a:ln w="0">
            <a:noFill/>
          </a:ln>
        </p:spPr>
      </p:pic>
      <p:sp>
        <p:nvSpPr>
          <p:cNvPr id="93" name="Text 0"/>
          <p:cNvSpPr/>
          <p:nvPr/>
        </p:nvSpPr>
        <p:spPr>
          <a:xfrm>
            <a:off x="6199560" y="562320"/>
            <a:ext cx="7717680" cy="1909440"/>
          </a:xfrm>
          <a:prstGeom prst="rect">
            <a:avLst/>
          </a:prstGeom>
          <a:noFill/>
          <a:ln w="0">
            <a:noFill/>
          </a:ln>
        </p:spPr>
        <p:style>
          <a:lnRef idx="0"/>
          <a:fillRef idx="0"/>
          <a:effectRef idx="0"/>
          <a:fontRef idx="minor"/>
        </p:style>
        <p:txBody>
          <a:bodyPr lIns="0" rIns="0" tIns="0" bIns="0" anchor="t">
            <a:noAutofit/>
          </a:bodyPr>
          <a:p>
            <a:pPr>
              <a:lnSpc>
                <a:spcPts val="5000"/>
              </a:lnSpc>
              <a:tabLst>
                <a:tab algn="l" pos="0"/>
              </a:tabLst>
            </a:pPr>
            <a:r>
              <a:rPr b="0" lang="en-US" sz="4000" spc="-1" strike="noStrike">
                <a:solidFill>
                  <a:srgbClr val="f2f0f4"/>
                </a:solidFill>
                <a:latin typeface="Montserrat"/>
                <a:ea typeface="Montserrat"/>
              </a:rPr>
              <a:t>Dijitalleşmenin Tarihsel Kaynaklara Erişimi Kolaylaştırması</a:t>
            </a:r>
            <a:endParaRPr b="0" lang="en-US" sz="4000" spc="-1" strike="noStrike">
              <a:solidFill>
                <a:srgbClr val="000000"/>
              </a:solidFill>
              <a:latin typeface="Arial"/>
            </a:endParaRPr>
          </a:p>
        </p:txBody>
      </p:sp>
      <p:pic>
        <p:nvPicPr>
          <p:cNvPr id="94" name="Image 1" descr="preencoded.png"/>
          <p:cNvPicPr/>
          <p:nvPr/>
        </p:nvPicPr>
        <p:blipFill>
          <a:blip r:embed="rId2"/>
          <a:stretch/>
        </p:blipFill>
        <p:spPr>
          <a:xfrm>
            <a:off x="6199560" y="2777760"/>
            <a:ext cx="1018440" cy="1629360"/>
          </a:xfrm>
          <a:prstGeom prst="rect">
            <a:avLst/>
          </a:prstGeom>
          <a:ln w="0">
            <a:noFill/>
          </a:ln>
        </p:spPr>
      </p:pic>
      <p:sp>
        <p:nvSpPr>
          <p:cNvPr id="95" name="Text 1"/>
          <p:cNvSpPr/>
          <p:nvPr/>
        </p:nvSpPr>
        <p:spPr>
          <a:xfrm>
            <a:off x="7523640" y="2981520"/>
            <a:ext cx="2546280" cy="3178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pc="-1" strike="noStrike">
                <a:solidFill>
                  <a:srgbClr val="dcd7e5"/>
                </a:solidFill>
                <a:latin typeface="Montserrat"/>
                <a:ea typeface="Montserrat"/>
              </a:rPr>
              <a:t>Çevrimiçi Arşivler</a:t>
            </a:r>
            <a:endParaRPr b="0" lang="en-US" sz="2000" spc="-1" strike="noStrike">
              <a:solidFill>
                <a:srgbClr val="000000"/>
              </a:solidFill>
              <a:latin typeface="Arial"/>
            </a:endParaRPr>
          </a:p>
        </p:txBody>
      </p:sp>
      <p:sp>
        <p:nvSpPr>
          <p:cNvPr id="96" name="Text 2"/>
          <p:cNvSpPr/>
          <p:nvPr/>
        </p:nvSpPr>
        <p:spPr>
          <a:xfrm>
            <a:off x="7523640" y="3421800"/>
            <a:ext cx="6393240" cy="6512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1" strike="noStrike">
                <a:solidFill>
                  <a:srgbClr val="dcd7e5"/>
                </a:solidFill>
                <a:latin typeface="Heebo Light"/>
                <a:ea typeface="Heebo Light"/>
              </a:rPr>
              <a:t>Kütüphaneler ve müzeler, dijital koleksiyonlarını çevrimiçi olarak erişilebilir hale getirmektedir.</a:t>
            </a:r>
            <a:endParaRPr b="0" lang="en-US" sz="1600" spc="-1" strike="noStrike">
              <a:solidFill>
                <a:srgbClr val="000000"/>
              </a:solidFill>
              <a:latin typeface="Arial"/>
            </a:endParaRPr>
          </a:p>
        </p:txBody>
      </p:sp>
      <p:pic>
        <p:nvPicPr>
          <p:cNvPr id="97" name="Image 2" descr="preencoded.png"/>
          <p:cNvPicPr/>
          <p:nvPr/>
        </p:nvPicPr>
        <p:blipFill>
          <a:blip r:embed="rId3"/>
          <a:stretch/>
        </p:blipFill>
        <p:spPr>
          <a:xfrm>
            <a:off x="6199560" y="4407480"/>
            <a:ext cx="1018440" cy="1629360"/>
          </a:xfrm>
          <a:prstGeom prst="rect">
            <a:avLst/>
          </a:prstGeom>
          <a:ln w="0">
            <a:noFill/>
          </a:ln>
        </p:spPr>
      </p:pic>
      <p:sp>
        <p:nvSpPr>
          <p:cNvPr id="98" name="Text 3"/>
          <p:cNvSpPr/>
          <p:nvPr/>
        </p:nvSpPr>
        <p:spPr>
          <a:xfrm>
            <a:off x="7523640" y="4611240"/>
            <a:ext cx="2546280" cy="3178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pc="-1" strike="noStrike">
                <a:solidFill>
                  <a:srgbClr val="dcd7e5"/>
                </a:solidFill>
                <a:latin typeface="Montserrat"/>
                <a:ea typeface="Montserrat"/>
              </a:rPr>
              <a:t>Dijital Veritabanları</a:t>
            </a:r>
            <a:endParaRPr b="0" lang="en-US" sz="2000" spc="-1" strike="noStrike">
              <a:solidFill>
                <a:srgbClr val="000000"/>
              </a:solidFill>
              <a:latin typeface="Arial"/>
            </a:endParaRPr>
          </a:p>
        </p:txBody>
      </p:sp>
      <p:sp>
        <p:nvSpPr>
          <p:cNvPr id="99" name="Text 4"/>
          <p:cNvSpPr/>
          <p:nvPr/>
        </p:nvSpPr>
        <p:spPr>
          <a:xfrm>
            <a:off x="7523640" y="5051880"/>
            <a:ext cx="6393240" cy="6512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1" strike="noStrike">
                <a:solidFill>
                  <a:srgbClr val="dcd7e5"/>
                </a:solidFill>
                <a:latin typeface="Heebo Light"/>
                <a:ea typeface="Heebo Light"/>
              </a:rPr>
              <a:t>Tarihsel verileri arayan, filtreleyen ve düzenleyen özel veritabanları, araştırmayı kolaylaştırır.</a:t>
            </a:r>
            <a:endParaRPr b="0" lang="en-US" sz="1600" spc="-1" strike="noStrike">
              <a:solidFill>
                <a:srgbClr val="000000"/>
              </a:solidFill>
              <a:latin typeface="Arial"/>
            </a:endParaRPr>
          </a:p>
        </p:txBody>
      </p:sp>
      <p:pic>
        <p:nvPicPr>
          <p:cNvPr id="100" name="Image 3" descr="preencoded.png"/>
          <p:cNvPicPr/>
          <p:nvPr/>
        </p:nvPicPr>
        <p:blipFill>
          <a:blip r:embed="rId4"/>
          <a:stretch/>
        </p:blipFill>
        <p:spPr>
          <a:xfrm>
            <a:off x="6199560" y="6037560"/>
            <a:ext cx="1018440" cy="1629360"/>
          </a:xfrm>
          <a:prstGeom prst="rect">
            <a:avLst/>
          </a:prstGeom>
          <a:ln w="0">
            <a:noFill/>
          </a:ln>
        </p:spPr>
      </p:pic>
      <p:sp>
        <p:nvSpPr>
          <p:cNvPr id="101" name="Text 5"/>
          <p:cNvSpPr/>
          <p:nvPr/>
        </p:nvSpPr>
        <p:spPr>
          <a:xfrm>
            <a:off x="7523640" y="6240960"/>
            <a:ext cx="2896920" cy="31788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pc="-1" strike="noStrike">
                <a:solidFill>
                  <a:srgbClr val="dcd7e5"/>
                </a:solidFill>
                <a:latin typeface="Montserrat"/>
                <a:ea typeface="Montserrat"/>
              </a:rPr>
              <a:t>Dijitalleştirme Projeleri</a:t>
            </a:r>
            <a:endParaRPr b="0" lang="en-US" sz="2000" spc="-1" strike="noStrike">
              <a:solidFill>
                <a:srgbClr val="000000"/>
              </a:solidFill>
              <a:latin typeface="Arial"/>
            </a:endParaRPr>
          </a:p>
        </p:txBody>
      </p:sp>
      <p:sp>
        <p:nvSpPr>
          <p:cNvPr id="102" name="Text 6"/>
          <p:cNvSpPr/>
          <p:nvPr/>
        </p:nvSpPr>
        <p:spPr>
          <a:xfrm>
            <a:off x="7523640" y="6681600"/>
            <a:ext cx="6393240" cy="65124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1" strike="noStrike">
                <a:solidFill>
                  <a:srgbClr val="dcd7e5"/>
                </a:solidFill>
                <a:latin typeface="Heebo Light"/>
                <a:ea typeface="Heebo Light"/>
              </a:rPr>
              <a:t>Kamu ve özel kurumlar, tarihsel kaynakları dijital ortama aktarma projeleri yürütmektedir.</a:t>
            </a:r>
            <a:endParaRPr b="0" lang="en-US" sz="1600" spc="-1" strike="noStrike">
              <a:solidFill>
                <a:srgbClr val="000000"/>
              </a:solidFill>
              <a:latin typeface="Arial"/>
            </a:endParaRPr>
          </a:p>
        </p:txBody>
      </p:sp>
      <p:sp>
        <p:nvSpPr>
          <p:cNvPr id="103"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Image 0" descr="preencoded.png"/>
          <p:cNvPicPr/>
          <p:nvPr/>
        </p:nvPicPr>
        <p:blipFill>
          <a:blip r:embed="rId1"/>
          <a:stretch/>
        </p:blipFill>
        <p:spPr>
          <a:xfrm>
            <a:off x="0" y="0"/>
            <a:ext cx="5486040" cy="8230320"/>
          </a:xfrm>
          <a:prstGeom prst="rect">
            <a:avLst/>
          </a:prstGeom>
          <a:ln w="0">
            <a:noFill/>
          </a:ln>
        </p:spPr>
      </p:pic>
      <p:sp>
        <p:nvSpPr>
          <p:cNvPr id="105" name="Text 0"/>
          <p:cNvSpPr/>
          <p:nvPr/>
        </p:nvSpPr>
        <p:spPr>
          <a:xfrm>
            <a:off x="6252480" y="601920"/>
            <a:ext cx="7611480" cy="1368000"/>
          </a:xfrm>
          <a:prstGeom prst="rect">
            <a:avLst/>
          </a:prstGeom>
          <a:noFill/>
          <a:ln w="0">
            <a:noFill/>
          </a:ln>
        </p:spPr>
        <p:style>
          <a:lnRef idx="0"/>
          <a:fillRef idx="0"/>
          <a:effectRef idx="0"/>
          <a:fontRef idx="minor"/>
        </p:style>
        <p:txBody>
          <a:bodyPr lIns="0" rIns="0" tIns="0" bIns="0" anchor="t">
            <a:noAutofit/>
          </a:bodyPr>
          <a:p>
            <a:pPr>
              <a:lnSpc>
                <a:spcPts val="5349"/>
              </a:lnSpc>
              <a:tabLst>
                <a:tab algn="l" pos="0"/>
              </a:tabLst>
            </a:pPr>
            <a:r>
              <a:rPr b="0" lang="en-US" sz="4300" spc="-1" strike="noStrike">
                <a:solidFill>
                  <a:srgbClr val="f2f0f4"/>
                </a:solidFill>
                <a:latin typeface="Montserrat"/>
                <a:ea typeface="Montserrat"/>
              </a:rPr>
              <a:t>Dijital Arşivlerin Önemi ve Kullanımı</a:t>
            </a:r>
            <a:endParaRPr b="0" lang="en-US" sz="4300" spc="-1" strike="noStrike">
              <a:solidFill>
                <a:srgbClr val="000000"/>
              </a:solidFill>
              <a:latin typeface="Arial"/>
            </a:endParaRPr>
          </a:p>
        </p:txBody>
      </p:sp>
      <p:sp>
        <p:nvSpPr>
          <p:cNvPr id="106" name="Shape 1"/>
          <p:cNvSpPr/>
          <p:nvPr/>
        </p:nvSpPr>
        <p:spPr>
          <a:xfrm>
            <a:off x="6252480" y="2298600"/>
            <a:ext cx="7611480" cy="5329800"/>
          </a:xfrm>
          <a:prstGeom prst="roundRect">
            <a:avLst>
              <a:gd name="adj" fmla="val 1725"/>
            </a:avLst>
          </a:prstGeom>
          <a:noFill/>
          <a:ln w="7620">
            <a:solidFill>
              <a:srgbClr val="ffffff">
                <a:alpha val="2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7" name="Shape 2"/>
          <p:cNvSpPr/>
          <p:nvPr/>
        </p:nvSpPr>
        <p:spPr>
          <a:xfrm>
            <a:off x="6260040" y="2306160"/>
            <a:ext cx="7596000" cy="13284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8" name="Text 3"/>
          <p:cNvSpPr/>
          <p:nvPr/>
        </p:nvSpPr>
        <p:spPr>
          <a:xfrm>
            <a:off x="6478920" y="2445120"/>
            <a:ext cx="335628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1700" spc="-1" strike="noStrike">
                <a:solidFill>
                  <a:srgbClr val="dcd7e5"/>
                </a:solidFill>
                <a:latin typeface="Heebo Light"/>
                <a:ea typeface="Heebo Light"/>
              </a:rPr>
              <a:t>Veri Depolama</a:t>
            </a:r>
            <a:endParaRPr b="0" lang="en-US" sz="1700" spc="-1" strike="noStrike">
              <a:solidFill>
                <a:srgbClr val="000000"/>
              </a:solidFill>
              <a:latin typeface="Arial"/>
            </a:endParaRPr>
          </a:p>
        </p:txBody>
      </p:sp>
      <p:sp>
        <p:nvSpPr>
          <p:cNvPr id="109" name="Text 4"/>
          <p:cNvSpPr/>
          <p:nvPr/>
        </p:nvSpPr>
        <p:spPr>
          <a:xfrm>
            <a:off x="10280880" y="2445120"/>
            <a:ext cx="3356280" cy="1050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dcd7e5"/>
                </a:solidFill>
                <a:latin typeface="Heebo Light"/>
                <a:ea typeface="Heebo Light"/>
              </a:rPr>
              <a:t>Dijital arşivler, tarihsel kaynakları güvenli ve kalıcı bir şekilde saklamayı sağlar.</a:t>
            </a:r>
            <a:endParaRPr b="0" lang="en-US" sz="1700" spc="-1" strike="noStrike">
              <a:solidFill>
                <a:srgbClr val="000000"/>
              </a:solidFill>
              <a:latin typeface="Arial"/>
            </a:endParaRPr>
          </a:p>
        </p:txBody>
      </p:sp>
      <p:sp>
        <p:nvSpPr>
          <p:cNvPr id="110" name="Shape 5"/>
          <p:cNvSpPr/>
          <p:nvPr/>
        </p:nvSpPr>
        <p:spPr>
          <a:xfrm>
            <a:off x="6260040" y="3634920"/>
            <a:ext cx="7596000" cy="13284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1" name="Text 6"/>
          <p:cNvSpPr/>
          <p:nvPr/>
        </p:nvSpPr>
        <p:spPr>
          <a:xfrm>
            <a:off x="6478920" y="3773880"/>
            <a:ext cx="335628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1700" spc="-1" strike="noStrike">
                <a:solidFill>
                  <a:srgbClr val="dcd7e5"/>
                </a:solidFill>
                <a:latin typeface="Heebo Light"/>
                <a:ea typeface="Heebo Light"/>
              </a:rPr>
              <a:t>Araştırma</a:t>
            </a:r>
            <a:endParaRPr b="0" lang="en-US" sz="1700" spc="-1" strike="noStrike">
              <a:solidFill>
                <a:srgbClr val="000000"/>
              </a:solidFill>
              <a:latin typeface="Arial"/>
            </a:endParaRPr>
          </a:p>
        </p:txBody>
      </p:sp>
      <p:sp>
        <p:nvSpPr>
          <p:cNvPr id="112" name="Text 7"/>
          <p:cNvSpPr/>
          <p:nvPr/>
        </p:nvSpPr>
        <p:spPr>
          <a:xfrm>
            <a:off x="10280880" y="3773880"/>
            <a:ext cx="3356280" cy="1050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dcd7e5"/>
                </a:solidFill>
                <a:latin typeface="Heebo Light"/>
                <a:ea typeface="Heebo Light"/>
              </a:rPr>
              <a:t>Araştırmacılara, dünyanın her yerinden bilgiye erişim sağlayan bir platform sunar.</a:t>
            </a:r>
            <a:endParaRPr b="0" lang="en-US" sz="1700" spc="-1" strike="noStrike">
              <a:solidFill>
                <a:srgbClr val="000000"/>
              </a:solidFill>
              <a:latin typeface="Arial"/>
            </a:endParaRPr>
          </a:p>
        </p:txBody>
      </p:sp>
      <p:sp>
        <p:nvSpPr>
          <p:cNvPr id="113" name="Shape 8"/>
          <p:cNvSpPr/>
          <p:nvPr/>
        </p:nvSpPr>
        <p:spPr>
          <a:xfrm>
            <a:off x="6260040" y="4963680"/>
            <a:ext cx="7596000" cy="13284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4" name="Text 9"/>
          <p:cNvSpPr/>
          <p:nvPr/>
        </p:nvSpPr>
        <p:spPr>
          <a:xfrm>
            <a:off x="6478920" y="5102640"/>
            <a:ext cx="335628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1700" spc="-1" strike="noStrike">
                <a:solidFill>
                  <a:srgbClr val="dcd7e5"/>
                </a:solidFill>
                <a:latin typeface="Heebo Light"/>
                <a:ea typeface="Heebo Light"/>
              </a:rPr>
              <a:t>Eğitim</a:t>
            </a:r>
            <a:endParaRPr b="0" lang="en-US" sz="1700" spc="-1" strike="noStrike">
              <a:solidFill>
                <a:srgbClr val="000000"/>
              </a:solidFill>
              <a:latin typeface="Arial"/>
            </a:endParaRPr>
          </a:p>
        </p:txBody>
      </p:sp>
      <p:sp>
        <p:nvSpPr>
          <p:cNvPr id="115" name="Text 10"/>
          <p:cNvSpPr/>
          <p:nvPr/>
        </p:nvSpPr>
        <p:spPr>
          <a:xfrm>
            <a:off x="10280880" y="5102640"/>
            <a:ext cx="3356280" cy="1050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dcd7e5"/>
                </a:solidFill>
                <a:latin typeface="Heebo Light"/>
                <a:ea typeface="Heebo Light"/>
              </a:rPr>
              <a:t>Öğrenciler ve öğretmenler için etkileşimli ve görsel tarih materyalleri sağlar.</a:t>
            </a:r>
            <a:endParaRPr b="0" lang="en-US" sz="1700" spc="-1" strike="noStrike">
              <a:solidFill>
                <a:srgbClr val="000000"/>
              </a:solidFill>
              <a:latin typeface="Arial"/>
            </a:endParaRPr>
          </a:p>
        </p:txBody>
      </p:sp>
      <p:sp>
        <p:nvSpPr>
          <p:cNvPr id="116" name="Shape 11"/>
          <p:cNvSpPr/>
          <p:nvPr/>
        </p:nvSpPr>
        <p:spPr>
          <a:xfrm>
            <a:off x="6260040" y="6292440"/>
            <a:ext cx="7596000" cy="13284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7" name="Text 12"/>
          <p:cNvSpPr/>
          <p:nvPr/>
        </p:nvSpPr>
        <p:spPr>
          <a:xfrm>
            <a:off x="6478920" y="6431400"/>
            <a:ext cx="335628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1700" spc="-1" strike="noStrike">
                <a:solidFill>
                  <a:srgbClr val="dcd7e5"/>
                </a:solidFill>
                <a:latin typeface="Heebo Light"/>
                <a:ea typeface="Heebo Light"/>
              </a:rPr>
              <a:t>Koruma</a:t>
            </a:r>
            <a:endParaRPr b="0" lang="en-US" sz="1700" spc="-1" strike="noStrike">
              <a:solidFill>
                <a:srgbClr val="000000"/>
              </a:solidFill>
              <a:latin typeface="Arial"/>
            </a:endParaRPr>
          </a:p>
        </p:txBody>
      </p:sp>
      <p:sp>
        <p:nvSpPr>
          <p:cNvPr id="118" name="Text 13"/>
          <p:cNvSpPr/>
          <p:nvPr/>
        </p:nvSpPr>
        <p:spPr>
          <a:xfrm>
            <a:off x="10280880" y="6431400"/>
            <a:ext cx="3356280" cy="1050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dcd7e5"/>
                </a:solidFill>
                <a:latin typeface="Heebo Light"/>
                <a:ea typeface="Heebo Light"/>
              </a:rPr>
              <a:t>Hassas tarihsel materyalleri dijitalleştirmek, onları fiziksel hasardan korur.</a:t>
            </a:r>
            <a:endParaRPr b="0" lang="en-US" sz="1700" spc="-1" strike="noStrike">
              <a:solidFill>
                <a:srgbClr val="000000"/>
              </a:solidFill>
              <a:latin typeface="Arial"/>
            </a:endParaRPr>
          </a:p>
        </p:txBody>
      </p:sp>
      <p:sp>
        <p:nvSpPr>
          <p:cNvPr id="119"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1"/>
          <a:stretch/>
        </p:blipFill>
        <p:spPr>
          <a:xfrm>
            <a:off x="9144000" y="0"/>
            <a:ext cx="5486040" cy="8229240"/>
          </a:xfrm>
          <a:prstGeom prst="rect">
            <a:avLst/>
          </a:prstGeom>
          <a:ln w="0">
            <a:noFill/>
          </a:ln>
        </p:spPr>
      </p:pic>
      <p:sp>
        <p:nvSpPr>
          <p:cNvPr id="121" name="Text 0"/>
          <p:cNvSpPr/>
          <p:nvPr/>
        </p:nvSpPr>
        <p:spPr>
          <a:xfrm>
            <a:off x="650880" y="660960"/>
            <a:ext cx="7841520" cy="1162080"/>
          </a:xfrm>
          <a:prstGeom prst="rect">
            <a:avLst/>
          </a:prstGeom>
          <a:noFill/>
          <a:ln w="0">
            <a:noFill/>
          </a:ln>
        </p:spPr>
        <p:style>
          <a:lnRef idx="0"/>
          <a:fillRef idx="0"/>
          <a:effectRef idx="0"/>
          <a:fontRef idx="minor"/>
        </p:style>
        <p:txBody>
          <a:bodyPr lIns="0" rIns="0" tIns="0" bIns="0" anchor="t">
            <a:noAutofit/>
          </a:bodyPr>
          <a:p>
            <a:pPr>
              <a:lnSpc>
                <a:spcPts val="4550"/>
              </a:lnSpc>
              <a:tabLst>
                <a:tab algn="l" pos="0"/>
              </a:tabLst>
            </a:pPr>
            <a:r>
              <a:rPr b="0" lang="en-US" sz="3650" spc="-1" strike="noStrike">
                <a:solidFill>
                  <a:srgbClr val="f2f0f4"/>
                </a:solidFill>
                <a:latin typeface="Montserrat"/>
                <a:ea typeface="Montserrat"/>
              </a:rPr>
              <a:t>Dijitalleşmenin Tarih Eğitimine Katkıları</a:t>
            </a:r>
            <a:endParaRPr b="0" lang="en-US" sz="3650" spc="-1" strike="noStrike">
              <a:solidFill>
                <a:srgbClr val="000000"/>
              </a:solidFill>
              <a:latin typeface="Arial"/>
            </a:endParaRPr>
          </a:p>
        </p:txBody>
      </p:sp>
      <p:pic>
        <p:nvPicPr>
          <p:cNvPr id="122" name="Image 1" descr="preencoded.png"/>
          <p:cNvPicPr/>
          <p:nvPr/>
        </p:nvPicPr>
        <p:blipFill>
          <a:blip r:embed="rId2"/>
          <a:stretch/>
        </p:blipFill>
        <p:spPr>
          <a:xfrm>
            <a:off x="650880" y="2102400"/>
            <a:ext cx="464760" cy="464760"/>
          </a:xfrm>
          <a:prstGeom prst="rect">
            <a:avLst/>
          </a:prstGeom>
          <a:ln w="0">
            <a:noFill/>
          </a:ln>
        </p:spPr>
      </p:pic>
      <p:sp>
        <p:nvSpPr>
          <p:cNvPr id="123" name="Text 1"/>
          <p:cNvSpPr/>
          <p:nvPr/>
        </p:nvSpPr>
        <p:spPr>
          <a:xfrm>
            <a:off x="650880" y="2753280"/>
            <a:ext cx="232488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pc="-1" strike="noStrike">
                <a:solidFill>
                  <a:srgbClr val="dcd7e5"/>
                </a:solidFill>
                <a:latin typeface="Montserrat"/>
                <a:ea typeface="Montserrat"/>
              </a:rPr>
              <a:t>Küresel Erişim</a:t>
            </a:r>
            <a:endParaRPr b="0" lang="en-US" sz="1800" spc="-1" strike="noStrike">
              <a:solidFill>
                <a:srgbClr val="000000"/>
              </a:solidFill>
              <a:latin typeface="Arial"/>
            </a:endParaRPr>
          </a:p>
        </p:txBody>
      </p:sp>
      <p:sp>
        <p:nvSpPr>
          <p:cNvPr id="124" name="Text 2"/>
          <p:cNvSpPr/>
          <p:nvPr/>
        </p:nvSpPr>
        <p:spPr>
          <a:xfrm>
            <a:off x="650880" y="3155400"/>
            <a:ext cx="7841520" cy="595080"/>
          </a:xfrm>
          <a:prstGeom prst="rect">
            <a:avLst/>
          </a:prstGeom>
          <a:noFill/>
          <a:ln w="0">
            <a:noFill/>
          </a:ln>
        </p:spPr>
        <p:style>
          <a:lnRef idx="0"/>
          <a:fillRef idx="0"/>
          <a:effectRef idx="0"/>
          <a:fontRef idx="minor"/>
        </p:style>
        <p:txBody>
          <a:bodyPr lIns="0" rIns="0" tIns="0" bIns="0" anchor="t">
            <a:noAutofit/>
          </a:bodyPr>
          <a:p>
            <a:pPr>
              <a:lnSpc>
                <a:spcPts val="2299"/>
              </a:lnSpc>
              <a:tabLst>
                <a:tab algn="l" pos="0"/>
              </a:tabLst>
            </a:pPr>
            <a:r>
              <a:rPr b="0" lang="en-US" sz="1450" spc="-1" strike="noStrike">
                <a:solidFill>
                  <a:srgbClr val="dcd7e5"/>
                </a:solidFill>
                <a:latin typeface="Heebo Light"/>
                <a:ea typeface="Heebo Light"/>
              </a:rPr>
              <a:t>Dijital kaynaklar, her yerde bulunan internet sayesinde öğrencilerin farklı kültürleri öğrenmesini sağlar.</a:t>
            </a:r>
            <a:endParaRPr b="0" lang="en-US" sz="1450" spc="-1" strike="noStrike">
              <a:solidFill>
                <a:srgbClr val="000000"/>
              </a:solidFill>
              <a:latin typeface="Arial"/>
            </a:endParaRPr>
          </a:p>
        </p:txBody>
      </p:sp>
      <p:pic>
        <p:nvPicPr>
          <p:cNvPr id="125" name="Image 2" descr="preencoded.png"/>
          <p:cNvPicPr/>
          <p:nvPr/>
        </p:nvPicPr>
        <p:blipFill>
          <a:blip r:embed="rId3"/>
          <a:stretch/>
        </p:blipFill>
        <p:spPr>
          <a:xfrm>
            <a:off x="650880" y="4308840"/>
            <a:ext cx="464760" cy="464760"/>
          </a:xfrm>
          <a:prstGeom prst="rect">
            <a:avLst/>
          </a:prstGeom>
          <a:ln w="0">
            <a:noFill/>
          </a:ln>
        </p:spPr>
      </p:pic>
      <p:sp>
        <p:nvSpPr>
          <p:cNvPr id="126" name="Text 3"/>
          <p:cNvSpPr/>
          <p:nvPr/>
        </p:nvSpPr>
        <p:spPr>
          <a:xfrm>
            <a:off x="650880" y="4960080"/>
            <a:ext cx="232488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pc="-1" strike="noStrike">
                <a:solidFill>
                  <a:srgbClr val="dcd7e5"/>
                </a:solidFill>
                <a:latin typeface="Montserrat"/>
                <a:ea typeface="Montserrat"/>
              </a:rPr>
              <a:t>Etkinlik ve Eğlence</a:t>
            </a:r>
            <a:endParaRPr b="0" lang="en-US" sz="1800" spc="-1" strike="noStrike">
              <a:solidFill>
                <a:srgbClr val="000000"/>
              </a:solidFill>
              <a:latin typeface="Arial"/>
            </a:endParaRPr>
          </a:p>
        </p:txBody>
      </p:sp>
      <p:sp>
        <p:nvSpPr>
          <p:cNvPr id="127" name="Text 4"/>
          <p:cNvSpPr/>
          <p:nvPr/>
        </p:nvSpPr>
        <p:spPr>
          <a:xfrm>
            <a:off x="650880" y="5362200"/>
            <a:ext cx="7841520" cy="2973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pc="-1" strike="noStrike">
                <a:solidFill>
                  <a:srgbClr val="dcd7e5"/>
                </a:solidFill>
                <a:latin typeface="Heebo Light"/>
                <a:ea typeface="Heebo Light"/>
              </a:rPr>
              <a:t>Dijital oyunlar, sanal turlar ve etkileşimli içerik, öğrenmeyi daha eğlenceli hale getirir.</a:t>
            </a:r>
            <a:endParaRPr b="0" lang="en-US" sz="1450" spc="-1" strike="noStrike">
              <a:solidFill>
                <a:srgbClr val="000000"/>
              </a:solidFill>
              <a:latin typeface="Arial"/>
            </a:endParaRPr>
          </a:p>
        </p:txBody>
      </p:sp>
      <p:pic>
        <p:nvPicPr>
          <p:cNvPr id="128" name="Image 3" descr="preencoded.png"/>
          <p:cNvPicPr/>
          <p:nvPr/>
        </p:nvPicPr>
        <p:blipFill>
          <a:blip r:embed="rId4"/>
          <a:stretch/>
        </p:blipFill>
        <p:spPr>
          <a:xfrm>
            <a:off x="650880" y="6217920"/>
            <a:ext cx="464760" cy="464760"/>
          </a:xfrm>
          <a:prstGeom prst="rect">
            <a:avLst/>
          </a:prstGeom>
          <a:ln w="0">
            <a:noFill/>
          </a:ln>
        </p:spPr>
      </p:pic>
      <p:sp>
        <p:nvSpPr>
          <p:cNvPr id="129" name="Text 5"/>
          <p:cNvSpPr/>
          <p:nvPr/>
        </p:nvSpPr>
        <p:spPr>
          <a:xfrm>
            <a:off x="650880" y="6868800"/>
            <a:ext cx="2324880" cy="29016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800" spc="-1" strike="noStrike">
                <a:solidFill>
                  <a:srgbClr val="dcd7e5"/>
                </a:solidFill>
                <a:latin typeface="Montserrat"/>
                <a:ea typeface="Montserrat"/>
              </a:rPr>
              <a:t>Değişik Kaynaklar</a:t>
            </a:r>
            <a:endParaRPr b="0" lang="en-US" sz="1800" spc="-1" strike="noStrike">
              <a:solidFill>
                <a:srgbClr val="000000"/>
              </a:solidFill>
              <a:latin typeface="Arial"/>
            </a:endParaRPr>
          </a:p>
        </p:txBody>
      </p:sp>
      <p:sp>
        <p:nvSpPr>
          <p:cNvPr id="130" name="Text 6"/>
          <p:cNvSpPr/>
          <p:nvPr/>
        </p:nvSpPr>
        <p:spPr>
          <a:xfrm>
            <a:off x="650880" y="7270920"/>
            <a:ext cx="7841520" cy="29736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lang="en-US" sz="1450" spc="-1" strike="noStrike">
                <a:solidFill>
                  <a:srgbClr val="dcd7e5"/>
                </a:solidFill>
                <a:latin typeface="Heebo Light"/>
                <a:ea typeface="Heebo Light"/>
              </a:rPr>
              <a:t>Dijital ortamlar, farklı türde kaynaklara erişimi kolaylaştırarak öğrenme deneyimini zenginleştirir.</a:t>
            </a:r>
            <a:endParaRPr b="0" lang="en-US" sz="1450" spc="-1" strike="noStrike">
              <a:solidFill>
                <a:srgbClr val="000000"/>
              </a:solidFill>
              <a:latin typeface="Arial"/>
            </a:endParaRPr>
          </a:p>
        </p:txBody>
      </p:sp>
      <p:sp>
        <p:nvSpPr>
          <p:cNvPr id="131"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Image 0" descr="preencoded.png"/>
          <p:cNvPicPr/>
          <p:nvPr/>
        </p:nvPicPr>
        <p:blipFill>
          <a:blip r:embed="rId1"/>
          <a:stretch/>
        </p:blipFill>
        <p:spPr>
          <a:xfrm>
            <a:off x="0" y="0"/>
            <a:ext cx="5486040" cy="8229240"/>
          </a:xfrm>
          <a:prstGeom prst="rect">
            <a:avLst/>
          </a:prstGeom>
          <a:ln w="0">
            <a:noFill/>
          </a:ln>
        </p:spPr>
      </p:pic>
      <p:sp>
        <p:nvSpPr>
          <p:cNvPr id="133" name="Text 0"/>
          <p:cNvSpPr/>
          <p:nvPr/>
        </p:nvSpPr>
        <p:spPr>
          <a:xfrm>
            <a:off x="6280200" y="2509920"/>
            <a:ext cx="7556040" cy="14173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2f0f4"/>
                </a:solidFill>
                <a:latin typeface="Montserrat"/>
                <a:ea typeface="Montserrat"/>
              </a:rPr>
              <a:t>Geleceğe Yönelik Beklentiler ve Öneriler</a:t>
            </a:r>
            <a:endParaRPr b="0" lang="en-US" sz="4450" spc="-1" strike="noStrike">
              <a:solidFill>
                <a:srgbClr val="000000"/>
              </a:solidFill>
              <a:latin typeface="Arial"/>
            </a:endParaRPr>
          </a:p>
        </p:txBody>
      </p:sp>
      <p:sp>
        <p:nvSpPr>
          <p:cNvPr id="134" name="Text 1"/>
          <p:cNvSpPr/>
          <p:nvPr/>
        </p:nvSpPr>
        <p:spPr>
          <a:xfrm>
            <a:off x="6280200" y="4267800"/>
            <a:ext cx="7556040" cy="14511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dcd7e5"/>
                </a:solidFill>
                <a:latin typeface="Heebo Light"/>
                <a:ea typeface="Heebo Light"/>
              </a:rPr>
              <a:t>Dijitalleşme, tarih biliminde büyük bir dönüşüm yaratıyor. Gelecekte, yapay zeka ve büyük veri analizi daha da önemli hale gelecek. Tarihsel kaynakların dijitalleştirilmesi ve herkese erişilebilir hale getirilmesi, tarih bilincini ve geleceğe dair anlayışı artıracaktır.</a:t>
            </a:r>
            <a:endParaRPr b="0" lang="en-US" sz="1750" spc="-1" strike="noStrike">
              <a:solidFill>
                <a:srgbClr val="000000"/>
              </a:solidFill>
              <a:latin typeface="Arial"/>
            </a:endParaRPr>
          </a:p>
        </p:txBody>
      </p:sp>
      <p:pic>
        <p:nvPicPr>
          <p:cNvPr id="135" name="" descr=""/>
          <p:cNvPicPr/>
          <p:nvPr/>
        </p:nvPicPr>
        <p:blipFill>
          <a:blip r:embed="rId2"/>
          <a:stretch/>
        </p:blipFill>
        <p:spPr>
          <a:xfrm>
            <a:off x="13853880" y="725040"/>
            <a:ext cx="776520" cy="646560"/>
          </a:xfrm>
          <a:prstGeom prst="rect">
            <a:avLst/>
          </a:prstGeom>
          <a:ln w="0">
            <a:noFill/>
          </a:ln>
        </p:spPr>
      </p:pic>
      <p:sp>
        <p:nvSpPr>
          <p:cNvPr id="136" name=""/>
          <p:cNvSpPr/>
          <p:nvPr/>
        </p:nvSpPr>
        <p:spPr>
          <a:xfrm>
            <a:off x="12573000" y="7772400"/>
            <a:ext cx="2057400" cy="4572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US" sz="1800" spc="-1" strike="noStrike">
                <a:solidFill>
                  <a:srgbClr val="000000"/>
                </a:solidFill>
                <a:latin typeface="Arial"/>
              </a:rPr>
              <a:t>Ahmed Zahid YÜKSEL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LibreOffice/24.2.6.2$Linux_X86_64 LibreOffice_project/420$Build-2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2024-10-16T17:27:19Z</dcterms:created>
  <dc:creator>PptxGenJS</dc:creator>
  <dc:description/>
  <dc:language>en-US</dc:language>
  <cp:lastModifiedBy/>
  <dcterms:modified xsi:type="dcterms:W3CDTF">2024-10-16T20:43:19Z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On-screen Show (16:9)</vt:lpwstr>
  </property>
  <property fmtid="{D5CDD505-2E9C-101B-9397-08002B2CF9AE}" pid="4" name="Slides">
    <vt:i4>8</vt:i4>
  </property>
</Properties>
</file>